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57" r:id="rId5"/>
    <p:sldId id="259" r:id="rId6"/>
    <p:sldId id="261" r:id="rId7"/>
    <p:sldId id="260"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91"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25.09.2022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audio" Target="file:///E:\u2%20-%20miss%20sarajevo.mp3"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en-US" dirty="0"/>
              <a:t>War and conflict in modern history</a:t>
            </a:r>
          </a:p>
          <a:p>
            <a:endParaRPr lang="en-US" dirty="0"/>
          </a:p>
          <a:p>
            <a:endParaRPr lang="en-US" dirty="0"/>
          </a:p>
        </p:txBody>
      </p:sp>
      <p:sp>
        <p:nvSpPr>
          <p:cNvPr id="2" name="Заголовок 1"/>
          <p:cNvSpPr>
            <a:spLocks noGrp="1"/>
          </p:cNvSpPr>
          <p:nvPr>
            <p:ph type="ctrTitle"/>
          </p:nvPr>
        </p:nvSpPr>
        <p:spPr/>
        <p:txBody>
          <a:bodyPr/>
          <a:lstStyle/>
          <a:p>
            <a:r>
              <a:rPr lang="en-US" dirty="0"/>
              <a:t>The Bosnian War</a:t>
            </a:r>
            <a:endParaRPr lang="ru-RU" dirty="0"/>
          </a:p>
        </p:txBody>
      </p:sp>
      <p:sp>
        <p:nvSpPr>
          <p:cNvPr id="4" name="Прямоугольник 3"/>
          <p:cNvSpPr/>
          <p:nvPr/>
        </p:nvSpPr>
        <p:spPr>
          <a:xfrm>
            <a:off x="3357554" y="3929066"/>
            <a:ext cx="5429256" cy="1015663"/>
          </a:xfrm>
          <a:prstGeom prst="rect">
            <a:avLst/>
          </a:prstGeom>
        </p:spPr>
        <p:txBody>
          <a:bodyPr wrap="square">
            <a:spAutoFit/>
          </a:bodyPr>
          <a:lstStyle/>
          <a:p>
            <a:r>
              <a:rPr lang="en-US" sz="2000" dirty="0"/>
              <a:t>                     </a:t>
            </a:r>
          </a:p>
          <a:p>
            <a:endParaRPr lang="en-US" sz="2000" dirty="0"/>
          </a:p>
          <a:p>
            <a:r>
              <a:rPr lang="en-US" sz="2000"/>
              <a:t>  </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727058"/>
          </a:xfrm>
        </p:spPr>
        <p:txBody>
          <a:bodyPr>
            <a:normAutofit fontScale="90000"/>
          </a:bodyPr>
          <a:lstStyle/>
          <a:p>
            <a:r>
              <a:rPr lang="en-US" dirty="0"/>
              <a:t>Bosnian War</a:t>
            </a:r>
            <a:endParaRPr lang="ru-RU" dirty="0"/>
          </a:p>
        </p:txBody>
      </p:sp>
      <p:sp>
        <p:nvSpPr>
          <p:cNvPr id="3" name="Текст 2"/>
          <p:cNvSpPr>
            <a:spLocks noGrp="1"/>
          </p:cNvSpPr>
          <p:nvPr>
            <p:ph type="body" idx="2"/>
          </p:nvPr>
        </p:nvSpPr>
        <p:spPr>
          <a:xfrm>
            <a:off x="714348" y="1000108"/>
            <a:ext cx="2105052" cy="4857784"/>
          </a:xfrm>
        </p:spPr>
        <p:txBody>
          <a:bodyPr>
            <a:normAutofit fontScale="92500" lnSpcReduction="20000"/>
          </a:bodyPr>
          <a:lstStyle/>
          <a:p>
            <a:r>
              <a:rPr lang="en-US" b="1" dirty="0"/>
              <a:t>Date</a:t>
            </a:r>
            <a:r>
              <a:rPr lang="en-US" dirty="0"/>
              <a:t>	1 April 1992 – 14 December</a:t>
            </a:r>
          </a:p>
          <a:p>
            <a:r>
              <a:rPr lang="en-US" b="1" dirty="0"/>
              <a:t>Location</a:t>
            </a:r>
            <a:r>
              <a:rPr lang="en-US" dirty="0"/>
              <a:t>	Bosnia and Herzegovina</a:t>
            </a:r>
          </a:p>
          <a:p>
            <a:endParaRPr lang="en-US" dirty="0"/>
          </a:p>
          <a:p>
            <a:pPr indent="176213" algn="just"/>
            <a:r>
              <a:rPr lang="en-US" dirty="0"/>
              <a:t>The war was complex: characterized by bitter ethnic conflicts among the peoples of the former Yugoslavia, mostly between Serbs on the one side and Croats and </a:t>
            </a:r>
            <a:r>
              <a:rPr lang="en-US" dirty="0" err="1"/>
              <a:t>Bosniaks</a:t>
            </a:r>
            <a:r>
              <a:rPr lang="en-US" dirty="0"/>
              <a:t> on the other; but also between </a:t>
            </a:r>
            <a:r>
              <a:rPr lang="en-US" dirty="0" err="1"/>
              <a:t>Bosniaks</a:t>
            </a:r>
            <a:r>
              <a:rPr lang="en-US" dirty="0"/>
              <a:t> and Croats in Bosnia.</a:t>
            </a:r>
            <a:endParaRPr lang="ru-RU"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170456" y="2143116"/>
            <a:ext cx="5516344" cy="353735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57158" y="4714884"/>
            <a:ext cx="8786842" cy="1774550"/>
          </a:xfrm>
        </p:spPr>
        <p:txBody>
          <a:bodyPr>
            <a:normAutofit lnSpcReduction="10000"/>
          </a:bodyPr>
          <a:lstStyle/>
          <a:p>
            <a:r>
              <a:rPr lang="en-US" sz="2000" dirty="0"/>
              <a:t>Following the declaration of independence, Bosnian Serb forces, supported by the Serbian government of Slobodan </a:t>
            </a:r>
            <a:r>
              <a:rPr lang="en-US" sz="2000" dirty="0" err="1"/>
              <a:t>Milošević</a:t>
            </a:r>
            <a:r>
              <a:rPr lang="en-US" sz="2000" dirty="0"/>
              <a:t> and the Yugoslav People's Army (JNA) attacked the Republic of Bosnia and Herzegovina in order to secure Serbian territory and war soon broke out across Bosnia, accompanied by the ethnic cleansing of the </a:t>
            </a:r>
            <a:r>
              <a:rPr lang="en-US" sz="2000" dirty="0" err="1"/>
              <a:t>Bosniak</a:t>
            </a:r>
            <a:r>
              <a:rPr lang="en-US" sz="2000" dirty="0"/>
              <a:t> population, especially in Eastern Bosnia.</a:t>
            </a:r>
            <a:endParaRPr lang="ru-RU" sz="2000" dirty="0"/>
          </a:p>
          <a:p>
            <a:endParaRPr lang="ru-RU" sz="2000" dirty="0"/>
          </a:p>
        </p:txBody>
      </p:sp>
      <p:pic>
        <p:nvPicPr>
          <p:cNvPr id="6146" name="Picture 2"/>
          <p:cNvPicPr>
            <a:picLocks noGrp="1" noChangeAspect="1" noChangeArrowheads="1"/>
          </p:cNvPicPr>
          <p:nvPr>
            <p:ph type="pic" idx="1"/>
          </p:nvPr>
        </p:nvPicPr>
        <p:blipFill>
          <a:blip r:embed="rId2" cstate="print"/>
          <a:srcRect t="7584" b="7584"/>
          <a:stretch>
            <a:fillRect/>
          </a:stretch>
        </p:blipFill>
        <p:spPr bwMode="auto">
          <a:xfrm>
            <a:off x="68308" y="66675"/>
            <a:ext cx="7932716" cy="408577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6586558" cy="385838"/>
          </a:xfrm>
        </p:spPr>
        <p:txBody>
          <a:bodyPr/>
          <a:lstStyle/>
          <a:p>
            <a:r>
              <a:rPr lang="en-US" dirty="0"/>
              <a:t>The Siege of Sarajevo</a:t>
            </a:r>
            <a:endParaRPr lang="ru-RU" dirty="0"/>
          </a:p>
        </p:txBody>
      </p:sp>
      <p:sp>
        <p:nvSpPr>
          <p:cNvPr id="3" name="Текст 2"/>
          <p:cNvSpPr>
            <a:spLocks noGrp="1"/>
          </p:cNvSpPr>
          <p:nvPr>
            <p:ph type="body" sz="half" idx="2"/>
          </p:nvPr>
        </p:nvSpPr>
        <p:spPr>
          <a:xfrm>
            <a:off x="428596" y="5214950"/>
            <a:ext cx="8429684" cy="1454410"/>
          </a:xfrm>
        </p:spPr>
        <p:txBody>
          <a:bodyPr>
            <a:noAutofit/>
          </a:bodyPr>
          <a:lstStyle/>
          <a:p>
            <a:r>
              <a:rPr lang="en-US" sz="2000" dirty="0"/>
              <a:t>Is the longest siege of a capital city in the history of modern warfare . The siege lasted three times longer than the Siege of Stalingrad and a year longer than the Siege of Leningrad. (</a:t>
            </a:r>
            <a:r>
              <a:rPr lang="en-US" sz="2000" i="1" dirty="0"/>
              <a:t>from 5 April 1992 to 29 February 1996 during the Bosnian War.</a:t>
            </a:r>
            <a:endParaRPr lang="ru-RU" sz="2000" dirty="0"/>
          </a:p>
        </p:txBody>
      </p:sp>
      <p:pic>
        <p:nvPicPr>
          <p:cNvPr id="2051" name="Picture 3"/>
          <p:cNvPicPr>
            <a:picLocks noGrp="1" noChangeAspect="1" noChangeArrowheads="1"/>
          </p:cNvPicPr>
          <p:nvPr>
            <p:ph type="pic" idx="1"/>
          </p:nvPr>
        </p:nvPicPr>
        <p:blipFill>
          <a:blip r:embed="rId2" cstate="print"/>
          <a:srcRect/>
          <a:stretch>
            <a:fillRect/>
          </a:stretch>
        </p:blipFill>
        <p:spPr bwMode="auto">
          <a:xfrm>
            <a:off x="68308" y="66675"/>
            <a:ext cx="9053892" cy="460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Sarajevo siege life, winter of 1992-1993.</a:t>
            </a:r>
            <a:endParaRPr lang="ru-RU" dirty="0"/>
          </a:p>
        </p:txBody>
      </p:sp>
      <p:sp>
        <p:nvSpPr>
          <p:cNvPr id="3" name="Текст 2"/>
          <p:cNvSpPr>
            <a:spLocks noGrp="1"/>
          </p:cNvSpPr>
          <p:nvPr>
            <p:ph type="body" sz="half" idx="2"/>
          </p:nvPr>
        </p:nvSpPr>
        <p:spPr>
          <a:xfrm>
            <a:off x="914400" y="5445824"/>
            <a:ext cx="7315200" cy="1223535"/>
          </a:xfrm>
        </p:spPr>
        <p:txBody>
          <a:bodyPr>
            <a:normAutofit lnSpcReduction="10000"/>
          </a:bodyPr>
          <a:lstStyle/>
          <a:p>
            <a:r>
              <a:rPr lang="en-US" sz="2000" dirty="0"/>
              <a:t>Cutting branches from Sarajevo's trees -- often at risk of being sniped -- as fuel for stoves to heat water and provide occasional meager warmth. Winter brought freezing indoor temperatures, often even colder than outside.</a:t>
            </a:r>
            <a:endParaRPr lang="ru-RU" sz="2000" dirty="0"/>
          </a:p>
        </p:txBody>
      </p:sp>
      <p:pic>
        <p:nvPicPr>
          <p:cNvPr id="3074" name="Picture 2"/>
          <p:cNvPicPr>
            <a:picLocks noGrp="1" noChangeAspect="1" noChangeArrowheads="1"/>
          </p:cNvPicPr>
          <p:nvPr>
            <p:ph type="pic" idx="1"/>
          </p:nvPr>
        </p:nvPicPr>
        <p:blipFill>
          <a:blip r:embed="rId2" cstate="print"/>
          <a:srcRect t="12015" b="12015"/>
          <a:stretch>
            <a:fillRect/>
          </a:stretch>
        </p:blipFill>
        <p:spPr bwMode="auto">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Miss Sarajevo</a:t>
            </a:r>
            <a:endParaRPr lang="ru-RU" dirty="0"/>
          </a:p>
        </p:txBody>
      </p:sp>
      <p:sp>
        <p:nvSpPr>
          <p:cNvPr id="5" name="Текст 4"/>
          <p:cNvSpPr>
            <a:spLocks noGrp="1"/>
          </p:cNvSpPr>
          <p:nvPr>
            <p:ph type="body" idx="2"/>
          </p:nvPr>
        </p:nvSpPr>
        <p:spPr>
          <a:xfrm>
            <a:off x="914400" y="1600200"/>
            <a:ext cx="2586030" cy="4495800"/>
          </a:xfrm>
        </p:spPr>
        <p:txBody>
          <a:bodyPr/>
          <a:lstStyle/>
          <a:p>
            <a:r>
              <a:rPr lang="en-US" dirty="0"/>
              <a:t>U2's Miss Sarajevo is among the best known pieces of music about the war in Bosnia. The song features Bono and </a:t>
            </a:r>
            <a:r>
              <a:rPr lang="en-US" dirty="0" err="1"/>
              <a:t>Luciano</a:t>
            </a:r>
            <a:r>
              <a:rPr lang="en-US" dirty="0"/>
              <a:t> Pavarotti, and is a song that Bono cites as his </a:t>
            </a:r>
            <a:r>
              <a:rPr lang="en-US" dirty="0" err="1"/>
              <a:t>favourite</a:t>
            </a:r>
            <a:r>
              <a:rPr lang="en-US" dirty="0"/>
              <a:t>.</a:t>
            </a:r>
            <a:endParaRPr lang="ru-RU" dirty="0"/>
          </a:p>
        </p:txBody>
      </p:sp>
      <p:pic>
        <p:nvPicPr>
          <p:cNvPr id="7" name="u2 - miss sarajevo.mp3">
            <a:hlinkClick r:id="" action="ppaction://media"/>
          </p:cNvPr>
          <p:cNvPicPr>
            <a:picLocks noGrp="1" noRot="1" noChangeAspect="1"/>
          </p:cNvPicPr>
          <p:nvPr>
            <p:ph sz="quarter" idx="1"/>
            <a:audioFile r:link="rId1"/>
          </p:nvPr>
        </p:nvPicPr>
        <p:blipFill>
          <a:blip r:embed="rId3" cstate="print"/>
          <a:stretch>
            <a:fillRect/>
          </a:stretch>
        </p:blipFill>
        <p:spPr>
          <a:xfrm>
            <a:off x="2571736" y="4357694"/>
            <a:ext cx="304800" cy="304800"/>
          </a:xfrm>
          <a:prstGeom prst="rect">
            <a:avLst/>
          </a:prstGeom>
        </p:spPr>
      </p:pic>
      <p:pic>
        <p:nvPicPr>
          <p:cNvPr id="5123" name="Picture 3"/>
          <p:cNvPicPr>
            <a:picLocks noChangeAspect="1" noChangeArrowheads="1"/>
          </p:cNvPicPr>
          <p:nvPr/>
        </p:nvPicPr>
        <p:blipFill>
          <a:blip r:embed="rId4" cstate="print"/>
          <a:srcRect/>
          <a:stretch>
            <a:fillRect/>
          </a:stretch>
        </p:blipFill>
        <p:spPr bwMode="auto">
          <a:xfrm>
            <a:off x="3714744" y="1428736"/>
            <a:ext cx="5000620" cy="50006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685" fill="hold"/>
                                        <p:tgtEl>
                                          <p:spTgt spid="7"/>
                                        </p:tgtEl>
                                      </p:cBhvr>
                                    </p:cmd>
                                  </p:childTnLst>
                                </p:cTn>
                              </p:par>
                            </p:childTnLst>
                          </p:cTn>
                        </p:par>
                      </p:childTnLst>
                    </p:cTn>
                  </p:par>
                </p:childTnLst>
              </p:cTn>
              <p:nextCondLst>
                <p:cond evt="onClick" delay="0">
                  <p:tgtEl>
                    <p:spTgt spid="7"/>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314400"/>
          </a:xfrm>
        </p:spPr>
        <p:txBody>
          <a:bodyPr/>
          <a:lstStyle/>
          <a:p>
            <a:r>
              <a:rPr lang="en-US" dirty="0"/>
              <a:t>Dayton. Agreement</a:t>
            </a:r>
            <a:endParaRPr lang="ru-RU" dirty="0"/>
          </a:p>
        </p:txBody>
      </p:sp>
      <p:sp>
        <p:nvSpPr>
          <p:cNvPr id="3" name="Текст 2"/>
          <p:cNvSpPr>
            <a:spLocks noGrp="1"/>
          </p:cNvSpPr>
          <p:nvPr>
            <p:ph type="body" sz="half" idx="2"/>
          </p:nvPr>
        </p:nvSpPr>
        <p:spPr>
          <a:xfrm>
            <a:off x="285720" y="5214950"/>
            <a:ext cx="8572560" cy="1285883"/>
          </a:xfrm>
        </p:spPr>
        <p:txBody>
          <a:bodyPr>
            <a:normAutofit/>
          </a:bodyPr>
          <a:lstStyle/>
          <a:p>
            <a:r>
              <a:rPr lang="en-US" dirty="0"/>
              <a:t>The war ended with the signing of the Dayton Agreement on the 14 December 1995 in Paris, with the formation of </a:t>
            </a:r>
            <a:r>
              <a:rPr lang="en-US" dirty="0" err="1"/>
              <a:t>Republika</a:t>
            </a:r>
            <a:r>
              <a:rPr lang="en-US" dirty="0"/>
              <a:t> </a:t>
            </a:r>
            <a:r>
              <a:rPr lang="en-US" dirty="0" err="1"/>
              <a:t>Srpska</a:t>
            </a:r>
            <a:r>
              <a:rPr lang="en-US" dirty="0"/>
              <a:t> as an entity within Bosnia and Herzegovina being the resolution for Bosnian Serb demands. </a:t>
            </a:r>
            <a:endParaRPr lang="ru-RU" dirty="0"/>
          </a:p>
        </p:txBody>
      </p:sp>
      <p:pic>
        <p:nvPicPr>
          <p:cNvPr id="4098" name="Picture 2"/>
          <p:cNvPicPr>
            <a:picLocks noGrp="1" noChangeAspect="1" noChangeArrowheads="1"/>
          </p:cNvPicPr>
          <p:nvPr>
            <p:ph type="pic" idx="1"/>
          </p:nvPr>
        </p:nvPicPr>
        <p:blipFill>
          <a:blip r:embed="rId2" cstate="print"/>
          <a:srcRect t="11585" b="11585"/>
          <a:stretch>
            <a:fillRect/>
          </a:stretch>
        </p:blipFill>
        <p:spPr bwMode="auto">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External links</a:t>
            </a:r>
            <a:endParaRPr lang="ru-RU" dirty="0"/>
          </a:p>
        </p:txBody>
      </p:sp>
      <p:sp>
        <p:nvSpPr>
          <p:cNvPr id="3" name="Текст 2"/>
          <p:cNvSpPr>
            <a:spLocks noGrp="1"/>
          </p:cNvSpPr>
          <p:nvPr>
            <p:ph type="body" idx="1"/>
          </p:nvPr>
        </p:nvSpPr>
        <p:spPr/>
        <p:txBody>
          <a:bodyPr/>
          <a:lstStyle/>
          <a:p>
            <a:r>
              <a:rPr lang="en-US" dirty="0"/>
              <a:t>http://en.wikipedia.org/wiki/Bosnian_War</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305</TotalTime>
  <Words>325</Words>
  <Application>Microsoft Office PowerPoint</Application>
  <PresentationFormat>Экран (4:3)</PresentationFormat>
  <Paragraphs>21</Paragraphs>
  <Slides>8</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Calibri</vt:lpstr>
      <vt:lpstr>Cambria</vt:lpstr>
      <vt:lpstr>Franklin Gothic Book</vt:lpstr>
      <vt:lpstr>Perpetua</vt:lpstr>
      <vt:lpstr>Wingdings 2</vt:lpstr>
      <vt:lpstr>Справедливость</vt:lpstr>
      <vt:lpstr>The Bosnian War</vt:lpstr>
      <vt:lpstr>Bosnian War</vt:lpstr>
      <vt:lpstr>Презентация PowerPoint</vt:lpstr>
      <vt:lpstr>The Siege of Sarajevo</vt:lpstr>
      <vt:lpstr>Sarajevo siege life, winter of 1992-1993.</vt:lpstr>
      <vt:lpstr>Miss Sarajevo</vt:lpstr>
      <vt:lpstr>Dayton. Agreement</vt:lpstr>
      <vt:lpstr>External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Bosnian War</dc:title>
  <dc:creator>Мама</dc:creator>
  <cp:lastModifiedBy>Пользователь Windows</cp:lastModifiedBy>
  <cp:revision>37</cp:revision>
  <dcterms:modified xsi:type="dcterms:W3CDTF">2022-09-25T14:25:39Z</dcterms:modified>
</cp:coreProperties>
</file>